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74" r:id="rId5"/>
    <p:sldId id="278" r:id="rId6"/>
    <p:sldId id="275" r:id="rId7"/>
    <p:sldId id="286" r:id="rId8"/>
    <p:sldId id="279" r:id="rId9"/>
    <p:sldId id="287" r:id="rId10"/>
    <p:sldId id="289" r:id="rId11"/>
    <p:sldId id="280" r:id="rId12"/>
    <p:sldId id="277" r:id="rId13"/>
    <p:sldId id="283" r:id="rId14"/>
    <p:sldId id="276" r:id="rId15"/>
    <p:sldId id="284" r:id="rId16"/>
    <p:sldId id="260" r:id="rId17"/>
    <p:sldId id="288" r:id="rId18"/>
    <p:sldId id="285" r:id="rId19"/>
    <p:sldId id="281" r:id="rId20"/>
    <p:sldId id="265" r:id="rId21"/>
    <p:sldId id="259" r:id="rId22"/>
    <p:sldId id="266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9A0F89-71C3-488A-B78F-8ABD361B1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ECAD3-3D36-46C5-B316-2882B5F2484F}" type="slidenum">
              <a:rPr lang="en-US"/>
              <a:pPr/>
              <a:t>20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33" tIns="46666" rIns="93333" bIns="4666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962984-7480-41CF-8D47-5C5DCD7E0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8F741-5E81-4F6F-B125-20C639F35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A329-5B6B-4A14-894C-3E48FDF26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0C2E3E-E48D-4512-A4B9-CE5A1AB9A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77FDDC-33E4-490B-AAD8-EA093A264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BC35-6E12-49F0-B05A-03C35FBE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660E3-F482-4AA3-A9B6-0344D17B1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A93A-08E6-41AB-88B8-B68D4887E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6F0-0B9F-4511-BFA9-80D0187D0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D381-7793-4D32-8A98-3EAC9E8AC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1FCC-0178-4A69-9D8B-C429B98BB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54F7-481C-42FB-8776-D3D19338E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1E2F-4CC9-44CE-88CC-B69B6F1C3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31A3978B-18C5-482A-AE34-1CD69B3189B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-jamaica.org/" TargetMode="External"/><Relationship Id="rId2" Type="http://schemas.openxmlformats.org/officeDocument/2006/relationships/hyperlink" Target="mailto:prinfo@src-jamai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429000"/>
            <a:ext cx="7772400" cy="1555750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SRC –Serving Industry Needs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105400"/>
            <a:ext cx="6858000" cy="1219200"/>
          </a:xfrm>
        </p:spPr>
        <p:txBody>
          <a:bodyPr/>
          <a:lstStyle/>
          <a:p>
            <a:r>
              <a:rPr lang="en-US" dirty="0" smtClean="0"/>
              <a:t>Highlighting Export Services</a:t>
            </a:r>
          </a:p>
          <a:p>
            <a:r>
              <a:rPr lang="en-US" dirty="0" smtClean="0"/>
              <a:t>July 2016</a:t>
            </a:r>
            <a:endParaRPr lang="en-US" dirty="0"/>
          </a:p>
        </p:txBody>
      </p:sp>
      <p:pic>
        <p:nvPicPr>
          <p:cNvPr id="7" name="Picture 6" descr="SRC-Vector-Logo_Certified 9001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6400800" cy="2971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lynf.SRCMAINSERVER\Pictures\Wastewater\IMG 0026 edit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5334000" cy="4644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Completed BST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BST under construction</a:t>
            </a:r>
            <a:endParaRPr lang="en-US" sz="2800" b="1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1295400"/>
          <a:ext cx="478971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478971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28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Treating Sewage – Organic Waste</a:t>
            </a:r>
            <a:endParaRPr lang="en-US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Green Technology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Increase market demand</a:t>
            </a:r>
            <a:r>
              <a:rPr lang="en-US" dirty="0" smtClean="0"/>
              <a:t> for food and processes that utilize environmentally friendly technologies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FF99"/>
                </a:solidFill>
              </a:rPr>
              <a:t>Cleaner Production Technologies</a:t>
            </a:r>
          </a:p>
          <a:p>
            <a:pPr lvl="1"/>
            <a:r>
              <a:rPr lang="en-US" dirty="0" smtClean="0"/>
              <a:t>Waste elimination or reduction</a:t>
            </a:r>
          </a:p>
          <a:p>
            <a:pPr lvl="1"/>
            <a:r>
              <a:rPr lang="en-US" dirty="0" smtClean="0"/>
              <a:t>Optimize productivity and efficiency</a:t>
            </a:r>
          </a:p>
          <a:p>
            <a:pPr lvl="1"/>
            <a:r>
              <a:rPr lang="en-US" dirty="0" smtClean="0"/>
              <a:t>Impacts bottom line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PLANT BIOTECHNOLOGY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548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Provision of disease free tissue cultured plantlets in flexible economic quantities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Micro-propagation of plants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Development of protocols </a:t>
            </a:r>
            <a:br>
              <a:rPr lang="en-US" dirty="0" smtClean="0"/>
            </a:br>
            <a:r>
              <a:rPr lang="en-US" dirty="0" smtClean="0"/>
              <a:t>(for growth room facilities)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Diagnostic tests </a:t>
            </a:r>
            <a:br>
              <a:rPr lang="en-US" dirty="0" smtClean="0"/>
            </a:br>
            <a:r>
              <a:rPr lang="en-US" dirty="0" smtClean="0"/>
              <a:t>(banana, plantain, ginger)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Training </a:t>
            </a:r>
          </a:p>
          <a:p>
            <a:endParaRPr lang="en-US" dirty="0"/>
          </a:p>
        </p:txBody>
      </p:sp>
      <p:pic>
        <p:nvPicPr>
          <p:cNvPr id="4" name="Picture 3" descr="scientist at work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667000"/>
            <a:ext cx="3276600" cy="3581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Services to Increase Market Competitiveness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HACCP</a:t>
            </a:r>
            <a:r>
              <a:rPr lang="en-US" dirty="0" smtClean="0"/>
              <a:t> – Hazard Analysis &amp; Critical Control Points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GMP</a:t>
            </a:r>
            <a:r>
              <a:rPr lang="en-US" dirty="0" smtClean="0"/>
              <a:t> – Good Manufacturing Practices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COA</a:t>
            </a:r>
            <a:r>
              <a:rPr lang="en-US" dirty="0" smtClean="0"/>
              <a:t> - Certificate of Analysis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FDA</a:t>
            </a:r>
            <a:r>
              <a:rPr lang="en-US" dirty="0" smtClean="0"/>
              <a:t> – Food &amp; Drug Administration –compliance with processing requirements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Certification Mark </a:t>
            </a:r>
            <a:r>
              <a:rPr lang="en-US" dirty="0" smtClean="0"/>
              <a:t>– quality mark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CC"/>
                </a:solidFill>
              </a:rPr>
              <a:t>Accredited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b="1" dirty="0" smtClean="0">
                <a:solidFill>
                  <a:srgbClr val="FFFFCC"/>
                </a:solidFill>
              </a:rPr>
              <a:t>Laboratories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smtClean="0"/>
              <a:t>– ISO 17025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857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HAACP Services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FF99"/>
                </a:solidFill>
              </a:rPr>
              <a:t>SRC’s Internationally </a:t>
            </a:r>
            <a:r>
              <a:rPr lang="en-US" b="1" dirty="0">
                <a:solidFill>
                  <a:srgbClr val="FFFF99"/>
                </a:solidFill>
              </a:rPr>
              <a:t>C</a:t>
            </a:r>
            <a:r>
              <a:rPr lang="en-US" b="1" dirty="0" smtClean="0">
                <a:solidFill>
                  <a:srgbClr val="FFFF99"/>
                </a:solidFill>
              </a:rPr>
              <a:t>ertified Consultants: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Assist  companies to implement HAACP - international food safety system.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Conduct Gap Audits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 Corrective Action Plans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Documentation – plans; procedures; infrastructure changes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Training of staff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Certificate Of Analysis (COA)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99"/>
                </a:solidFill>
              </a:rPr>
              <a:t>What is COA?</a:t>
            </a:r>
          </a:p>
          <a:p>
            <a:r>
              <a:rPr lang="en-US" dirty="0" smtClean="0"/>
              <a:t>Authenticated document that speaks to the quality and origin of the product</a:t>
            </a:r>
          </a:p>
          <a:p>
            <a:pPr>
              <a:buNone/>
            </a:pPr>
            <a:r>
              <a:rPr lang="en-US" b="1" dirty="0" smtClean="0">
                <a:solidFill>
                  <a:srgbClr val="FFFF99"/>
                </a:solidFill>
              </a:rPr>
              <a:t>Major Benefits</a:t>
            </a:r>
          </a:p>
          <a:p>
            <a:r>
              <a:rPr lang="en-US" dirty="0" smtClean="0"/>
              <a:t>Increase customer confidence &amp; sales</a:t>
            </a:r>
          </a:p>
          <a:p>
            <a:r>
              <a:rPr lang="en-US" dirty="0" smtClean="0"/>
              <a:t>Provides information on actives e.g. </a:t>
            </a:r>
            <a:r>
              <a:rPr lang="en-US" dirty="0"/>
              <a:t>G</a:t>
            </a:r>
            <a:r>
              <a:rPr lang="en-US" dirty="0" smtClean="0"/>
              <a:t>inger: </a:t>
            </a:r>
            <a:r>
              <a:rPr lang="en-US" i="1" dirty="0" err="1" smtClean="0"/>
              <a:t>Zingerberine</a:t>
            </a:r>
            <a:r>
              <a:rPr lang="en-US" i="1" dirty="0" smtClean="0"/>
              <a:t> – </a:t>
            </a:r>
            <a:r>
              <a:rPr lang="en-US" dirty="0" err="1" smtClean="0"/>
              <a:t>flavour</a:t>
            </a:r>
            <a:r>
              <a:rPr lang="en-US" i="1" dirty="0" smtClean="0"/>
              <a:t> ; </a:t>
            </a:r>
            <a:r>
              <a:rPr lang="en-US" i="1" dirty="0" err="1" smtClean="0"/>
              <a:t>Gingerol</a:t>
            </a:r>
            <a:r>
              <a:rPr lang="en-US" i="1" dirty="0" smtClean="0"/>
              <a:t> – </a:t>
            </a:r>
            <a:r>
              <a:rPr lang="en-US" dirty="0" smtClean="0"/>
              <a:t>pungency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Service</a:t>
            </a:r>
            <a:r>
              <a:rPr lang="en-US" dirty="0" smtClean="0"/>
              <a:t> - COA for herbs and spices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"/>
            <a:ext cx="8915400" cy="990599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Product </a:t>
            </a:r>
            <a:r>
              <a:rPr lang="en-US" b="1" dirty="0">
                <a:solidFill>
                  <a:srgbClr val="FFFF00"/>
                </a:solidFill>
              </a:rPr>
              <a:t>Development </a:t>
            </a:r>
            <a:r>
              <a:rPr lang="en-US" b="1" dirty="0" smtClean="0">
                <a:solidFill>
                  <a:srgbClr val="FFFF00"/>
                </a:solidFill>
              </a:rPr>
              <a:t>Initiatives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781800" cy="5486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Flavoured Water 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Natural </a:t>
            </a:r>
            <a:r>
              <a:rPr lang="en-US" dirty="0" smtClean="0"/>
              <a:t>Juices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Roots &amp; Energy Drink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Minimally </a:t>
            </a:r>
            <a:r>
              <a:rPr lang="en-US" dirty="0"/>
              <a:t>Processed </a:t>
            </a:r>
            <a:r>
              <a:rPr lang="en-US" dirty="0" smtClean="0"/>
              <a:t>Foods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Seasonings </a:t>
            </a:r>
            <a:r>
              <a:rPr lang="en-US" dirty="0"/>
              <a:t>&amp; </a:t>
            </a:r>
            <a:r>
              <a:rPr lang="en-US" dirty="0" smtClean="0"/>
              <a:t>Sauces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b="1" dirty="0" smtClean="0"/>
              <a:t>Lemongrass </a:t>
            </a:r>
            <a:r>
              <a:rPr lang="en-US" dirty="0" smtClean="0"/>
              <a:t>– beverages, personal care products</a:t>
            </a:r>
            <a:endParaRPr lang="en-US" dirty="0"/>
          </a:p>
        </p:txBody>
      </p:sp>
      <p:pic>
        <p:nvPicPr>
          <p:cNvPr id="6148" name="Picture 4" descr="SR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891213"/>
            <a:ext cx="1981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Cj03982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2057400"/>
            <a:ext cx="2590800" cy="35067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914400"/>
          </a:xfrm>
        </p:spPr>
        <p:txBody>
          <a:bodyPr/>
          <a:lstStyle/>
          <a:p>
            <a:r>
              <a:rPr lang="en-US" dirty="0" smtClean="0"/>
              <a:t>Lemongrass Value-Added Products</a:t>
            </a:r>
            <a:endParaRPr lang="en-US" dirty="0"/>
          </a:p>
        </p:txBody>
      </p:sp>
      <p:pic>
        <p:nvPicPr>
          <p:cNvPr id="7" name="Picture 6" descr="TWilliamson_Yes_Invest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1" y="1143000"/>
            <a:ext cx="2946399" cy="3995420"/>
          </a:xfrm>
          <a:prstGeom prst="rect">
            <a:avLst/>
          </a:prstGeom>
        </p:spPr>
      </p:pic>
      <p:pic>
        <p:nvPicPr>
          <p:cNvPr id="5" name="Picture 4" descr="TWilliamson_Yes_Invest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362200"/>
            <a:ext cx="3340300" cy="4495800"/>
          </a:xfrm>
          <a:prstGeom prst="rect">
            <a:avLst/>
          </a:prstGeom>
        </p:spPr>
      </p:pic>
      <p:pic>
        <p:nvPicPr>
          <p:cNvPr id="4" name="Content Placeholder 3" descr="TWilliamson_Yes_Invest-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3886200" cy="5257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Product Development Initiatives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620000" cy="571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Ackee &amp; Salt-fish Spread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Condiments - Jams &amp; jellies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Sorrel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Sweet Potato – Beverage; </a:t>
            </a:r>
            <a:br>
              <a:rPr lang="en-US" dirty="0" smtClean="0"/>
            </a:br>
            <a:r>
              <a:rPr lang="en-US" dirty="0" smtClean="0"/>
              <a:t>                         Pudding mix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Canned Soups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Herbal Teas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Flavoured Water</a:t>
            </a:r>
            <a:endParaRPr lang="en-US" dirty="0"/>
          </a:p>
        </p:txBody>
      </p:sp>
      <p:pic>
        <p:nvPicPr>
          <p:cNvPr id="5" name="Content Placeholder 3" descr="Copy of Photo #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0" y="14478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PERSONAL CARE PRODUCTS/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Essential Oils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Lotion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Body-wash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Scrubs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Soaps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Creams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Technical Advice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Extraction of oil &amp; hydrosol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2" descr="C:\Users\roselynf.SRCMAINSERVER\Pictures\Samuda tours SRC\535G9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5029199" cy="3505200"/>
          </a:xfrm>
          <a:prstGeom prst="rect">
            <a:avLst/>
          </a:prstGeom>
          <a:noFill/>
        </p:spPr>
      </p:pic>
      <p:pic>
        <p:nvPicPr>
          <p:cNvPr id="4" name="Picture 9" descr="MPj04073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581400"/>
            <a:ext cx="3505200" cy="3276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SRC - </a:t>
            </a:r>
            <a:r>
              <a:rPr lang="en-US" sz="4000" b="1" dirty="0" smtClean="0">
                <a:solidFill>
                  <a:srgbClr val="FFFF00"/>
                </a:solidFill>
              </a:rPr>
              <a:t>Fulfills </a:t>
            </a:r>
            <a:r>
              <a:rPr lang="en-US" sz="4000" b="1" dirty="0">
                <a:solidFill>
                  <a:srgbClr val="FFFF00"/>
                </a:solidFill>
              </a:rPr>
              <a:t>Its Mandate by: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Supports growth </a:t>
            </a:r>
            <a:r>
              <a:rPr lang="en-US" dirty="0"/>
              <a:t>and </a:t>
            </a:r>
            <a:r>
              <a:rPr lang="en-US" dirty="0" smtClean="0"/>
              <a:t>development </a:t>
            </a:r>
            <a:r>
              <a:rPr lang="en-US" dirty="0"/>
              <a:t>of the </a:t>
            </a:r>
            <a:r>
              <a:rPr lang="en-US" dirty="0" smtClean="0"/>
              <a:t>agro-industrial </a:t>
            </a:r>
            <a:r>
              <a:rPr lang="en-US" dirty="0"/>
              <a:t>Sector in Jamaica </a:t>
            </a:r>
            <a:r>
              <a:rPr lang="en-US" dirty="0" smtClean="0"/>
              <a:t>through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FFCC"/>
                </a:solidFill>
              </a:rPr>
              <a:t>Research &amp; Development</a:t>
            </a:r>
          </a:p>
          <a:p>
            <a:pPr lvl="1"/>
            <a:r>
              <a:rPr lang="en-US" b="1" dirty="0">
                <a:solidFill>
                  <a:srgbClr val="FFFFCC"/>
                </a:solidFill>
              </a:rPr>
              <a:t>Adaptation of Available Technologies</a:t>
            </a:r>
          </a:p>
          <a:p>
            <a:r>
              <a:rPr lang="en-US" dirty="0" smtClean="0"/>
              <a:t>Protocols &amp; Formulations </a:t>
            </a:r>
          </a:p>
          <a:p>
            <a:r>
              <a:rPr lang="en-US" dirty="0" smtClean="0"/>
              <a:t>Training; Process &amp; Product Improvement</a:t>
            </a:r>
          </a:p>
          <a:p>
            <a:r>
              <a:rPr lang="en-US" dirty="0" smtClean="0"/>
              <a:t>Technology Transfer 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Food Processing/ Incubator Services</a:t>
            </a:r>
            <a:endParaRPr lang="en-US" dirty="0"/>
          </a:p>
          <a:p>
            <a:r>
              <a:rPr lang="en-US" dirty="0"/>
              <a:t>Popularization of </a:t>
            </a:r>
            <a:r>
              <a:rPr lang="en-US" dirty="0" smtClean="0"/>
              <a:t>Sc. </a:t>
            </a:r>
            <a:r>
              <a:rPr lang="en-US" dirty="0"/>
              <a:t>and </a:t>
            </a:r>
            <a:r>
              <a:rPr lang="en-US" dirty="0" smtClean="0"/>
              <a:t>Technology </a:t>
            </a:r>
            <a:endParaRPr lang="en-US" dirty="0"/>
          </a:p>
          <a:p>
            <a:endParaRPr lang="en-GB" dirty="0"/>
          </a:p>
        </p:txBody>
      </p:sp>
      <p:pic>
        <p:nvPicPr>
          <p:cNvPr id="3076" name="Picture 4" descr="SR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Picture1"/>
          <p:cNvSpPr>
            <a:spLocks noChangeArrowheads="1"/>
          </p:cNvSpPr>
          <p:nvPr/>
        </p:nvSpPr>
        <p:spPr bwMode="auto">
          <a:xfrm>
            <a:off x="0" y="0"/>
            <a:ext cx="1547813" cy="981075"/>
          </a:xfrm>
          <a:prstGeom prst="rect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9188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394" y="3001953"/>
            <a:ext cx="3693012" cy="414340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340" name="Picture 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5435600" cy="5645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5362575" y="1125538"/>
            <a:ext cx="3781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Personal care products using local materials with special properties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n-US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03350" y="0"/>
            <a:ext cx="7740650" cy="914400"/>
          </a:xfrm>
          <a:prstGeom prst="rect">
            <a:avLst/>
          </a:prstGeom>
          <a:solidFill>
            <a:srgbClr val="0066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CC00"/>
                </a:solidFill>
                <a:latin typeface="AbottOldStyle" pitchFamily="2" charset="0"/>
              </a:rPr>
              <a:t>COSMECEUTICALS</a:t>
            </a:r>
          </a:p>
        </p:txBody>
      </p:sp>
      <p:pic>
        <p:nvPicPr>
          <p:cNvPr id="14343" name="Picture 13" descr="SRC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08" b="22328"/>
          <a:stretch>
            <a:fillRect/>
          </a:stretch>
        </p:blipFill>
        <p:spPr bwMode="auto">
          <a:xfrm>
            <a:off x="0" y="0"/>
            <a:ext cx="1400175" cy="8366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7630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CRITERIA </a:t>
            </a:r>
            <a:r>
              <a:rPr lang="en-US" b="1" dirty="0" smtClean="0">
                <a:solidFill>
                  <a:srgbClr val="FFFF00"/>
                </a:solidFill>
              </a:rPr>
              <a:t>FOR SRC’s </a:t>
            </a:r>
            <a:r>
              <a:rPr lang="en-US" b="1" dirty="0">
                <a:solidFill>
                  <a:srgbClr val="FFFF00"/>
                </a:solidFill>
              </a:rPr>
              <a:t>PRODUCT 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Local </a:t>
            </a:r>
            <a:r>
              <a:rPr lang="en-US" dirty="0"/>
              <a:t>Raw Materials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High” </a:t>
            </a:r>
            <a:r>
              <a:rPr lang="en-US" dirty="0" smtClean="0"/>
              <a:t>value-added, novel or exotic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Favourable </a:t>
            </a:r>
            <a:r>
              <a:rPr lang="en-US" dirty="0" smtClean="0"/>
              <a:t>market potential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Employment </a:t>
            </a:r>
            <a:r>
              <a:rPr lang="en-US" dirty="0" smtClean="0"/>
              <a:t>opportunity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Income </a:t>
            </a:r>
            <a:r>
              <a:rPr lang="en-US" dirty="0" smtClean="0"/>
              <a:t>generation opportunity </a:t>
            </a:r>
            <a:r>
              <a:rPr lang="en-US" dirty="0"/>
              <a:t>for MSMEs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Available Resources (staff &amp; equipment) </a:t>
            </a:r>
            <a:endParaRPr lang="en-US" dirty="0"/>
          </a:p>
        </p:txBody>
      </p:sp>
      <p:pic>
        <p:nvPicPr>
          <p:cNvPr id="5124" name="Picture 4" descr="SR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891213"/>
            <a:ext cx="1981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Support Services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Competence </a:t>
            </a:r>
            <a:r>
              <a:rPr lang="en-US" dirty="0"/>
              <a:t>in </a:t>
            </a:r>
            <a:r>
              <a:rPr lang="en-US" dirty="0" smtClean="0"/>
              <a:t>Quality Management System, EMS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Market Research / Price Surveys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Incubator” Pilot Plant </a:t>
            </a:r>
          </a:p>
          <a:p>
            <a:pPr>
              <a:spcAft>
                <a:spcPts val="1200"/>
              </a:spcAft>
            </a:pPr>
            <a:r>
              <a:rPr lang="en-US" dirty="0"/>
              <a:t>Documentation Centre</a:t>
            </a:r>
          </a:p>
          <a:p>
            <a:pPr>
              <a:spcAft>
                <a:spcPts val="1200"/>
              </a:spcAft>
            </a:pPr>
            <a:r>
              <a:rPr lang="en-US" dirty="0"/>
              <a:t>Caribbean Energy Information </a:t>
            </a:r>
            <a:r>
              <a:rPr lang="en-US" dirty="0" smtClean="0"/>
              <a:t>Services</a:t>
            </a:r>
          </a:p>
          <a:p>
            <a:endParaRPr lang="en-US" dirty="0"/>
          </a:p>
        </p:txBody>
      </p:sp>
      <p:pic>
        <p:nvPicPr>
          <p:cNvPr id="16388" name="Picture 4" descr="SR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891213"/>
            <a:ext cx="1981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47800"/>
          </a:xfrm>
        </p:spPr>
        <p:txBody>
          <a:bodyPr/>
          <a:lstStyle/>
          <a:p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 smtClean="0">
                <a:solidFill>
                  <a:srgbClr val="FFFF00"/>
                </a:solidFill>
              </a:rPr>
              <a:t>SRC - ISO 9001 Certified</a:t>
            </a:r>
            <a:r>
              <a:rPr lang="en-US" sz="4000" b="1" i="1" dirty="0">
                <a:solidFill>
                  <a:srgbClr val="FFFF00"/>
                </a:solidFill>
              </a:rPr>
              <a:t/>
            </a:r>
            <a:br>
              <a:rPr lang="en-US" sz="4000" b="1" i="1" dirty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> here </a:t>
            </a:r>
            <a:r>
              <a:rPr lang="en-US" sz="4000" b="1" i="1" dirty="0">
                <a:solidFill>
                  <a:srgbClr val="FFFF00"/>
                </a:solidFill>
              </a:rPr>
              <a:t>to serve you</a:t>
            </a:r>
            <a:r>
              <a:rPr lang="en-US" sz="4000" b="1" i="1" dirty="0" smtClean="0">
                <a:solidFill>
                  <a:srgbClr val="FFFF00"/>
                </a:solidFill>
              </a:rPr>
              <a:t>!</a:t>
            </a:r>
            <a:r>
              <a:rPr lang="en-US" sz="4000" b="1" i="1" dirty="0"/>
              <a:t/>
            </a:r>
            <a:br>
              <a:rPr lang="en-US" sz="4000" b="1" i="1" dirty="0"/>
            </a:br>
            <a:endParaRPr lang="en-US" sz="4000" b="1" i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038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Let us work with you to impact your </a:t>
            </a:r>
            <a:r>
              <a:rPr lang="en-US" dirty="0" smtClean="0"/>
              <a:t>bottom-line…</a:t>
            </a:r>
            <a:endParaRPr lang="en-US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FFC000"/>
                </a:solidFill>
              </a:rPr>
              <a:t>Grow &amp; Earn from your Export Business</a:t>
            </a:r>
            <a:endParaRPr lang="en-US" i="1" dirty="0">
              <a:solidFill>
                <a:srgbClr val="FFC0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400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i="1" dirty="0" smtClean="0">
                <a:hlinkClick r:id="rId2"/>
              </a:rPr>
              <a:t>prinfo@src-jamaica.org</a:t>
            </a:r>
            <a:endParaRPr lang="en-US" b="1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i="1" dirty="0">
              <a:hlinkClick r:id="rId3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hlinkClick r:id="rId3"/>
              </a:rPr>
              <a:t>www.src.gov.jm</a:t>
            </a:r>
            <a:r>
              <a:rPr lang="en-US" sz="2400" b="1" i="1" dirty="0" smtClean="0"/>
              <a:t> </a:t>
            </a:r>
            <a:endParaRPr lang="en-US" sz="24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i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THANK  YOU </a:t>
            </a:r>
            <a:r>
              <a:rPr lang="en-US" sz="3600" b="1" dirty="0"/>
              <a:t>!!</a:t>
            </a:r>
          </a:p>
        </p:txBody>
      </p:sp>
      <p:pic>
        <p:nvPicPr>
          <p:cNvPr id="11268" name="Picture 4" descr="SRC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943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SRC 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Catalyst</a:t>
            </a:r>
            <a:r>
              <a:rPr lang="en-US" dirty="0" smtClean="0">
                <a:solidFill>
                  <a:srgbClr val="FFFF00"/>
                </a:solidFill>
              </a:rPr>
              <a:t>!!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121" name="Group 25"/>
          <p:cNvGraphicFramePr>
            <a:graphicFrameLocks noGrp="1"/>
          </p:cNvGraphicFramePr>
          <p:nvPr>
            <p:ph type="tbl" idx="1"/>
          </p:nvPr>
        </p:nvGraphicFramePr>
        <p:xfrm>
          <a:off x="228600" y="914400"/>
          <a:ext cx="8763000" cy="5937249"/>
        </p:xfrm>
        <a:graphic>
          <a:graphicData uri="http://schemas.openxmlformats.org/drawingml/2006/table">
            <a:tbl>
              <a:tblPr/>
              <a:tblGrid>
                <a:gridCol w="3819769"/>
                <a:gridCol w="4943231"/>
              </a:tblGrid>
              <a:tr h="152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PRELIMINARY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(market Driven)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Techno/Market Intelligence; consultancy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FARM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Clean Planting Material via Tissue Culture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(food &amp; ornamental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High value-added options; novel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7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Training; Food Incubator; Information; Analytical lab 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(food &amp; water),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Wastewater Treatment; Tech.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733800"/>
          </a:xfrm>
        </p:spPr>
        <p:txBody>
          <a:bodyPr/>
          <a:lstStyle/>
          <a:p>
            <a:r>
              <a:rPr lang="en-US" sz="4550" b="1" dirty="0" smtClean="0">
                <a:solidFill>
                  <a:srgbClr val="FFFF00"/>
                </a:solidFill>
              </a:rPr>
              <a:t>Available</a:t>
            </a:r>
            <a:br>
              <a:rPr lang="en-US" sz="4550" b="1" dirty="0" smtClean="0">
                <a:solidFill>
                  <a:srgbClr val="FFFF00"/>
                </a:solidFill>
              </a:rPr>
            </a:br>
            <a:r>
              <a:rPr lang="en-US" sz="4550" b="1" dirty="0" smtClean="0">
                <a:solidFill>
                  <a:srgbClr val="FFFF00"/>
                </a:solidFill>
              </a:rPr>
              <a:t>Technologies</a:t>
            </a:r>
            <a:r>
              <a:rPr lang="en-US" b="1" dirty="0" smtClean="0">
                <a:solidFill>
                  <a:srgbClr val="FFFF00"/>
                </a:solidFill>
              </a:rPr>
              <a:t> &amp; Services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for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Viable Businesses/ Export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27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FOOD Technologies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953000"/>
          </a:xfrm>
        </p:spPr>
        <p:txBody>
          <a:bodyPr/>
          <a:lstStyle/>
          <a:p>
            <a:r>
              <a:rPr lang="en-US" dirty="0" smtClean="0"/>
              <a:t>Canning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Extraction</a:t>
            </a:r>
          </a:p>
          <a:p>
            <a:r>
              <a:rPr lang="en-US" dirty="0" smtClean="0"/>
              <a:t>Milling </a:t>
            </a:r>
          </a:p>
          <a:p>
            <a:r>
              <a:rPr lang="en-US" dirty="0" smtClean="0"/>
              <a:t>Blending &amp; Mixing</a:t>
            </a:r>
          </a:p>
          <a:p>
            <a:r>
              <a:rPr lang="en-US" dirty="0" smtClean="0"/>
              <a:t>Extrusion</a:t>
            </a:r>
          </a:p>
          <a:p>
            <a:r>
              <a:rPr lang="en-US" dirty="0" smtClean="0"/>
              <a:t>Training &amp; Consultancy Services </a:t>
            </a:r>
          </a:p>
          <a:p>
            <a:endParaRPr lang="en-US" dirty="0"/>
          </a:p>
        </p:txBody>
      </p:sp>
      <p:pic>
        <p:nvPicPr>
          <p:cNvPr id="4" name="Picture 3" descr="Food 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124200"/>
            <a:ext cx="4114800" cy="3733800"/>
          </a:xfrm>
          <a:prstGeom prst="rect">
            <a:avLst/>
          </a:prstGeom>
        </p:spPr>
      </p:pic>
      <p:pic>
        <p:nvPicPr>
          <p:cNvPr id="3076" name="Picture 4" descr="C:\Users\roselynf.SRCMAINSERVER\Pictures\Samuda tours SRC\535G9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280" y="838200"/>
            <a:ext cx="5252720" cy="3114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FOOD SERVICES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New Product Development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Product Standardization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Process Improvement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Labeling (JA., UK, USA, Canada) standards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Shelf Life Studies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Sensory Analysis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Nutrition Analysis – e.g. total fat, protein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Scheduled (Thermal) Processing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Food Services (</a:t>
            </a:r>
            <a:r>
              <a:rPr lang="en-US" b="1" dirty="0" err="1" smtClean="0">
                <a:solidFill>
                  <a:srgbClr val="FFFF00"/>
                </a:solidFill>
              </a:rPr>
              <a:t>contd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b="1" dirty="0" smtClean="0"/>
              <a:t>Microbiology Services </a:t>
            </a:r>
            <a:r>
              <a:rPr lang="en-US" dirty="0" smtClean="0">
                <a:solidFill>
                  <a:srgbClr val="FFFF99"/>
                </a:solidFill>
              </a:rPr>
              <a:t>(food safety &amp; quality)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dirty="0" smtClean="0"/>
              <a:t>– water &amp; food e.g. yeast &amp; mould count; </a:t>
            </a:r>
          </a:p>
          <a:p>
            <a:pPr>
              <a:spcAft>
                <a:spcPts val="800"/>
              </a:spcAft>
            </a:pPr>
            <a:r>
              <a:rPr lang="en-US" b="1" dirty="0" smtClean="0"/>
              <a:t>Trouble Shooting </a:t>
            </a:r>
            <a:r>
              <a:rPr lang="en-US" dirty="0" smtClean="0"/>
              <a:t>– e.g. ascertain cause for food spoilage</a:t>
            </a:r>
          </a:p>
          <a:p>
            <a:pPr>
              <a:spcAft>
                <a:spcPts val="800"/>
              </a:spcAft>
            </a:pPr>
            <a:r>
              <a:rPr lang="en-US" b="1" dirty="0" smtClean="0"/>
              <a:t>Plant Layout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Equipment Guide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Selection &amp; use  Appropriate </a:t>
            </a:r>
            <a:r>
              <a:rPr lang="en-US" dirty="0" smtClean="0">
                <a:solidFill>
                  <a:srgbClr val="FFFFCC"/>
                </a:solidFill>
              </a:rPr>
              <a:t>P</a:t>
            </a:r>
            <a:r>
              <a:rPr lang="en-US" dirty="0" smtClean="0">
                <a:solidFill>
                  <a:srgbClr val="FFFF99"/>
                </a:solidFill>
              </a:rPr>
              <a:t>ackaging</a:t>
            </a:r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889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WASTEWATER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Wastewater Treatment Systems - anaerobic technology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Cost Effective; minimal maintenance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Byproducts</a:t>
            </a:r>
            <a:r>
              <a:rPr lang="en-US" dirty="0" smtClean="0"/>
              <a:t> - Biogas - alternate energy; treated wastewater; organic fertilizer</a:t>
            </a:r>
            <a:r>
              <a:rPr lang="en-US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99"/>
                </a:solidFill>
              </a:rPr>
              <a:t>Patents: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Biodigester Septic Tank (BST</a:t>
            </a:r>
            <a:r>
              <a:rPr lang="en-US" baseline="30000" dirty="0" smtClean="0"/>
              <a:t>TM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AWL and Impoundments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99"/>
                </a:solidFill>
              </a:rPr>
              <a:t>Services</a:t>
            </a:r>
            <a:r>
              <a:rPr lang="en-US" dirty="0" smtClean="0"/>
              <a:t> - Feasibility studies; engineering designs; commissioning; training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Treating Cassava Waste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4" descr="Copy of DSC009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1516" y="1295400"/>
            <a:ext cx="6830484" cy="556260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613</TotalTime>
  <Words>598</Words>
  <Application>Microsoft Office PowerPoint</Application>
  <PresentationFormat>On-screen Show (4:3)</PresentationFormat>
  <Paragraphs>148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Orbit</vt:lpstr>
      <vt:lpstr>Slide</vt:lpstr>
      <vt:lpstr>SRC –Serving Industry Needs</vt:lpstr>
      <vt:lpstr>SRC - Fulfills Its Mandate by:</vt:lpstr>
      <vt:lpstr>SRC a Catalyst!!</vt:lpstr>
      <vt:lpstr>Available Technologies &amp; Services for  Viable Businesses/ Export</vt:lpstr>
      <vt:lpstr>FOOD Technologies</vt:lpstr>
      <vt:lpstr>FOOD SERVICES</vt:lpstr>
      <vt:lpstr>Food Services (contd)</vt:lpstr>
      <vt:lpstr>WASTEWATER</vt:lpstr>
      <vt:lpstr>Treating Cassava Waste</vt:lpstr>
      <vt:lpstr>PowerPoint Presentation</vt:lpstr>
      <vt:lpstr>Green Technology</vt:lpstr>
      <vt:lpstr>PLANT BIOTECHNOLOGY</vt:lpstr>
      <vt:lpstr>Services to Increase Market Competitiveness</vt:lpstr>
      <vt:lpstr>HAACP Services</vt:lpstr>
      <vt:lpstr>Certificate Of Analysis (COA)</vt:lpstr>
      <vt:lpstr>Product Development Initiatives</vt:lpstr>
      <vt:lpstr>Lemongrass Value-Added Products</vt:lpstr>
      <vt:lpstr> Product Development Initiatives </vt:lpstr>
      <vt:lpstr>PERSONAL CARE PRODUCTS/ Essential Oils</vt:lpstr>
      <vt:lpstr>PowerPoint Presentation</vt:lpstr>
      <vt:lpstr>CRITERIA FOR SRC’s PRODUCT DEVELOPMENT</vt:lpstr>
      <vt:lpstr>Support Services</vt:lpstr>
      <vt:lpstr> SRC - ISO 9001 Certified  here to serve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 –Serving Industry Needs</dc:title>
  <dc:creator>Audia Barnett</dc:creator>
  <cp:lastModifiedBy>Delaine Morgan</cp:lastModifiedBy>
  <cp:revision>67</cp:revision>
  <dcterms:created xsi:type="dcterms:W3CDTF">2009-04-06T03:27:06Z</dcterms:created>
  <dcterms:modified xsi:type="dcterms:W3CDTF">2016-07-07T19:48:39Z</dcterms:modified>
</cp:coreProperties>
</file>